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0" r:id="rId5"/>
    <p:sldId id="278" r:id="rId6"/>
    <p:sldId id="260" r:id="rId7"/>
    <p:sldId id="261" r:id="rId8"/>
    <p:sldId id="262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91" r:id="rId1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618" y="72"/>
      </p:cViewPr>
      <p:guideLst>
        <p:guide orient="horz" pos="209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728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612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49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83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5113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152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388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73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006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987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6A4AC-87BE-4067-B328-B22B332FAD20}" type="datetimeFigureOut">
              <a:rPr lang="ru-RU" smtClean="0"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F5F6A-FE3A-4035-9293-D73E52FBB7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0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9774" y="2664059"/>
            <a:ext cx="11512452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Обновление содержания образования: ФГОС третьего поколения</a:t>
            </a:r>
          </a:p>
          <a:p>
            <a:endParaRPr lang="ru-RU" i="1" dirty="0" smtClean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Форсайт-сессия управленческих</a:t>
            </a:r>
            <a:r>
              <a:rPr lang="en-US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команд ОО г. Юрги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74" y="294968"/>
            <a:ext cx="3409499" cy="1431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9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8055429" y="2575991"/>
            <a:ext cx="3599542" cy="388679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Локальные акты ОО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000" y="1006331"/>
            <a:ext cx="114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Приказ об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организационно-педагогических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мероприятиях по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обеспечению перехода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на обновленные ФГОС НОО и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ООО (утверждение группы, положения о рабочей группе и дорожной карты)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5500" y="3429000"/>
            <a:ext cx="2819400" cy="2819400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360000" y="6041722"/>
            <a:ext cx="62664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https://disk.yandex.ru/i/wEwnYtMsIhjPNQ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540577" y="2771814"/>
            <a:ext cx="24080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Шаблоны ЛНА</a:t>
            </a:r>
            <a:endParaRPr lang="ru-RU" sz="24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8006" y="2892783"/>
            <a:ext cx="75184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Дорожная карта по переходу на ФГОС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60000" y="4155269"/>
            <a:ext cx="751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Дорожная карта понадобится, чтобы поэтапно подготовить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документы к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переходу на обновленные ФГОС НОО и ООО</a:t>
            </a:r>
          </a:p>
        </p:txBody>
      </p:sp>
    </p:spTree>
    <p:extLst>
      <p:ext uri="{BB962C8B-B14F-4D97-AF65-F5344CB8AC3E}">
        <p14:creationId xmlns:p14="http://schemas.microsoft.com/office/powerpoint/2010/main" val="126946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2. Педагогический совет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3991034"/>
            <a:ext cx="114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Цель проведения педагогического </a:t>
            </a:r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совета: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создание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условий для включения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педагогического коллектива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школы в реализацию обновленных</a:t>
            </a:r>
          </a:p>
          <a:p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ФГОС ООО и НОО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0000" y="1375298"/>
            <a:ext cx="11472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Тема педагогического совета: </a:t>
            </a:r>
          </a:p>
          <a:p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«Федеральные государственные образовательные стандарты: организационно-педагогические мероприятия по обеспечению готовности перехода на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обновленные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ФГОС НОО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и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ООО»</a:t>
            </a:r>
            <a:endParaRPr lang="ru-RU" sz="28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0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3. Методический совет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2206660"/>
            <a:ext cx="1147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Вариант решения: 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• актуализировать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план работы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методического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совета в части первоочередных мероприятий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по введению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обновленных ФГОС НОО и ООО;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• провести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мероприятия по организации наставничества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 целью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повышения профессионального уровня учителей по</a:t>
            </a:r>
          </a:p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вопросам введения обновленных ФГОС НОО и ООО;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• утвердить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план непрерывного профессионального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развития педагогов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;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• обеспечить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контроль процессов обратной связи через</a:t>
            </a:r>
          </a:p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мероприятия по проведению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информационно-просветительской работы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с родителями по введению ФГОС НОО и ООО;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0000" y="1006331"/>
            <a:ext cx="114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Тема методического совета: </a:t>
            </a: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«ФГОС: методические мероприятия по обеспечению готовности перехода на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обновленные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ФГОС НОО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и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ООО»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95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4. Методические объединения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000" y="1006331"/>
            <a:ext cx="114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Тема заседания: </a:t>
            </a:r>
          </a:p>
          <a:p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ФГОС НОО и ООО: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новые требования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к предметным,</a:t>
            </a:r>
          </a:p>
          <a:p>
            <a:r>
              <a:rPr lang="ru-RU" sz="2800" dirty="0" err="1">
                <a:solidFill>
                  <a:srgbClr val="0070C0"/>
                </a:solidFill>
                <a:latin typeface="Century Gothic" panose="020B0502020202020204" pitchFamily="34" charset="0"/>
              </a:rPr>
              <a:t>метапредметным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 личностным результатам освоения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предметов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0000" y="2822213"/>
            <a:ext cx="1147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Повестка заседания: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Изменение плана работы методического объединения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Предстоящие изменения в ФПУ</a:t>
            </a:r>
          </a:p>
          <a:p>
            <a:pPr marL="514350" indent="-514350">
              <a:buAutoNum type="arabicPeriod"/>
            </a:pP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Сопряжение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содержания внеурочной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и урочной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деятельности, воспитательной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работы</a:t>
            </a:r>
          </a:p>
          <a:p>
            <a:pPr marL="514350" indent="-514350"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КПК учителей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по подготовке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к введению обновленных ФГОС</a:t>
            </a:r>
          </a:p>
        </p:txBody>
      </p:sp>
    </p:spTree>
    <p:extLst>
      <p:ext uri="{BB962C8B-B14F-4D97-AF65-F5344CB8AC3E}">
        <p14:creationId xmlns:p14="http://schemas.microsoft.com/office/powerpoint/2010/main" val="54442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5. Родительские собрания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000" y="1423910"/>
            <a:ext cx="11472000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1. Ознакомьте родителей с обновленным ФГОС НОО и ООО.</a:t>
            </a:r>
          </a:p>
          <a:p>
            <a:pPr>
              <a:spcAft>
                <a:spcPts val="1200"/>
              </a:spcAft>
            </a:pP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2. Ознакомьте с планом поэтапного перехода на обновленные стандарты.</a:t>
            </a:r>
          </a:p>
          <a:p>
            <a:pPr>
              <a:spcAft>
                <a:spcPts val="1200"/>
              </a:spcAft>
            </a:pP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3. Соберите согласие родителей (законных представителей) на обучение по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обновленным ФГОС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(при необходимости).</a:t>
            </a:r>
          </a:p>
          <a:p>
            <a:pPr>
              <a:spcAft>
                <a:spcPts val="1200"/>
              </a:spcAft>
            </a:pP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</a:rPr>
              <a:t>4. Изучите запрос участников образовательных отношений (анкетирование)</a:t>
            </a:r>
          </a:p>
        </p:txBody>
      </p:sp>
    </p:spTree>
    <p:extLst>
      <p:ext uri="{BB962C8B-B14F-4D97-AF65-F5344CB8AC3E}">
        <p14:creationId xmlns:p14="http://schemas.microsoft.com/office/powerpoint/2010/main" val="315395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Контроль перехода на обновленные ФГОС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0000" y="1330796"/>
            <a:ext cx="114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Чек-лист готовности образовательной организации к введению обновленных ФГОС НОО и ФГОС ООО (письмо МО Кузбасса </a:t>
            </a:r>
            <a:b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</a:b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от 13.01.2022 № 211/06)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9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021" b="33763"/>
          <a:stretch/>
        </p:blipFill>
        <p:spPr>
          <a:xfrm>
            <a:off x="1194617" y="2764672"/>
            <a:ext cx="9804150" cy="280219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74" y="294968"/>
            <a:ext cx="3409499" cy="143189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60692" y="2118341"/>
            <a:ext cx="114720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ПРИГЛАШАЕМ К СОТРУДНИЧЕСТВУ</a:t>
            </a:r>
            <a:endParaRPr lang="ru-RU" sz="4000" b="1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4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360000" y="1125471"/>
            <a:ext cx="114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Приказ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Министерства просвещения РФ от 31.05.2021 № 286 «Об утверждении федерального государственного образовательного стандарта начального общего образования»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0000" y="272916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Нормативные основания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3938577"/>
            <a:ext cx="114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Решение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ФУМО по общему образованию № 3/21 от 27.09.2021 Примерные рабочие программы начального и основного общего образования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2532024"/>
            <a:ext cx="114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Приказ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Министерства просвещения РФ от 31.05.2021 №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287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«Об утверждении федерального государственного образовательного стандарта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основного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общего образования»</a:t>
            </a:r>
          </a:p>
        </p:txBody>
      </p:sp>
    </p:spTree>
    <p:extLst>
      <p:ext uri="{BB962C8B-B14F-4D97-AF65-F5344CB8AC3E}">
        <p14:creationId xmlns:p14="http://schemas.microsoft.com/office/powerpoint/2010/main" val="33105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272916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Ключевые изменения в обновленных ФГОС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0000" y="1936711"/>
            <a:ext cx="4302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Уклон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 вариативность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919247"/>
            <a:ext cx="114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Уточнили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 расширили требования к результатам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освоения ООП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1427979"/>
            <a:ext cx="998222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Унифицировали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содержание пояснительной записки ООП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0000" y="2445443"/>
            <a:ext cx="92865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Унифицировали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требования к рабочим программам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60000" y="2954175"/>
            <a:ext cx="64652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Скорректировали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учебные предметы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60000" y="3462907"/>
            <a:ext cx="10222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Изменили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подход к родному языку и второму иностранному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60000" y="4480371"/>
            <a:ext cx="79864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Закрепили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правила деления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учеников на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группы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360000" y="3971639"/>
            <a:ext cx="9033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Изменили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структуру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содержательного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раздела ООП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60000" y="4989103"/>
            <a:ext cx="93794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Изменили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требования к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рабочей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программе</a:t>
            </a:r>
            <a:r>
              <a:rPr lang="en-US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воспитания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60000" y="5497835"/>
            <a:ext cx="9219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Исключили норму об обучении педагогов раз в три года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60000" y="6006564"/>
            <a:ext cx="6086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Особенности обучения детей с ОВЗ</a:t>
            </a:r>
          </a:p>
        </p:txBody>
      </p:sp>
    </p:spTree>
    <p:extLst>
      <p:ext uri="{BB962C8B-B14F-4D97-AF65-F5344CB8AC3E}">
        <p14:creationId xmlns:p14="http://schemas.microsoft.com/office/powerpoint/2010/main" val="395602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272916"/>
            <a:ext cx="11472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Содержательный раздел </a:t>
            </a:r>
            <a:r>
              <a:rPr lang="ru-RU" sz="3600" b="1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основных образовательных программ должен </a:t>
            </a:r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включать: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1709213"/>
            <a:ext cx="114720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рабочие программы учебных предметов, учебных курсов, курсов внеурочной деятельности, учебных модулей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000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программу формирования УУД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;</a:t>
            </a:r>
          </a:p>
          <a:p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рабочую программу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воспитания;</a:t>
            </a:r>
          </a:p>
          <a:p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• программу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коррекционной работы </a:t>
            </a:r>
            <a:r>
              <a:rPr lang="ru-RU" sz="2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(если </a:t>
            </a:r>
            <a:r>
              <a:rPr lang="ru-RU" sz="2400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 школе обучаются дети с </a:t>
            </a:r>
            <a:r>
              <a:rPr lang="ru-RU" sz="2400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ОВЗ)</a:t>
            </a:r>
            <a:endParaRPr lang="ru-RU" sz="2400" dirty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6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272916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Ключевые изменения в новых ФГОС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0000" y="2755154"/>
            <a:ext cx="1147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Утвердить новые программы надо до </a:t>
            </a:r>
            <a:r>
              <a:rPr lang="ru-RU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начала зачисления </a:t>
            </a:r>
            <a:r>
              <a:rPr lang="ru-RU" sz="2800" b="1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учеников в 1-е и 5-е </a:t>
            </a:r>
            <a:r>
              <a:rPr lang="ru-RU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классы (</a:t>
            </a:r>
            <a:r>
              <a:rPr lang="ru-RU" sz="2800" b="1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п. 4 ч. 3 ст. 44, ч. 2 ст. 55 Закона № </a:t>
            </a:r>
            <a:r>
              <a:rPr lang="ru-RU" sz="2800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273-ФЗ</a:t>
            </a:r>
            <a:r>
              <a:rPr lang="ru-RU" sz="2800" b="1" dirty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0000" y="4357422"/>
            <a:ext cx="11472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Для ООП 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НОО –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29.06.2022 </a:t>
            </a:r>
            <a:endParaRPr lang="en-US" sz="2800" dirty="0" smtClean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30.06.2022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надо закончить прием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заявлений</a:t>
            </a:r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sz="2800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Для </a:t>
            </a:r>
            <a:r>
              <a:rPr lang="ru-RU" sz="28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ООП ООО – до 01.09.2022.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0000" y="1125184"/>
            <a:ext cx="87254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16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июля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2021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вступили в силу новые ФГОС НОО и ООО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1706884"/>
            <a:ext cx="114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 01.09.2022 школы принимают в 1-е и 5-е классы на обучение только по новым ФГОС</a:t>
            </a:r>
          </a:p>
        </p:txBody>
      </p:sp>
    </p:spTree>
    <p:extLst>
      <p:ext uri="{BB962C8B-B14F-4D97-AF65-F5344CB8AC3E}">
        <p14:creationId xmlns:p14="http://schemas.microsoft.com/office/powerpoint/2010/main" val="33711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374748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3600" b="1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План перехода на обновлённые ФГОС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975934"/>
              </p:ext>
            </p:extLst>
          </p:nvPr>
        </p:nvGraphicFramePr>
        <p:xfrm>
          <a:off x="360000" y="1563495"/>
          <a:ext cx="11472001" cy="3685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58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7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4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16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16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6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716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7169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6711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5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98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2022/2023 учебный год</a:t>
                      </a:r>
                      <a:endParaRPr lang="ru-RU" sz="16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4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</a:t>
                      </a:r>
                      <a:r>
                        <a:rPr lang="en-US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/202</a:t>
                      </a:r>
                      <a:r>
                        <a:rPr lang="en-US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учебный год</a:t>
                      </a:r>
                      <a:endParaRPr lang="ru-RU" sz="16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46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2024/2025 учебный год</a:t>
                      </a:r>
                      <a:endParaRPr lang="ru-RU" sz="1600" b="1" dirty="0" smtClean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1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cs typeface="Arial" panose="020B0604020202020204" pitchFamily="34" charset="0"/>
                        </a:rPr>
                        <a:t>2025/2026 учебный год</a:t>
                      </a:r>
                      <a:endParaRPr lang="ru-RU" sz="1600" b="1" dirty="0" smtClean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1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Arial" panose="020B0604020202020204" pitchFamily="34" charset="0"/>
                        </a:rPr>
                        <a:t>2026/2027 учебный</a:t>
                      </a:r>
                      <a:r>
                        <a:rPr lang="ru-RU" sz="1600" b="1" baseline="0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Arial" panose="020B0604020202020204" pitchFamily="34" charset="0"/>
                        </a:rPr>
                        <a:t> год</a:t>
                      </a:r>
                      <a:endParaRPr lang="ru-RU" sz="1600" b="1" dirty="0" smtClean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14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9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Arial" panose="020B0604020202020204" pitchFamily="34" charset="0"/>
                        </a:rPr>
                        <a:t>Обществознание</a:t>
                      </a:r>
                      <a:endParaRPr lang="ru-RU" sz="11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Arial" panose="020B0604020202020204" pitchFamily="34" charset="0"/>
                        </a:rPr>
                        <a:t>Физика, информатика</a:t>
                      </a:r>
                      <a:endParaRPr lang="ru-RU" sz="11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effectLst/>
                          <a:latin typeface="Century Gothic" panose="020B0502020202020204" pitchFamily="34" charset="0"/>
                          <a:ea typeface="Calibri"/>
                          <a:cs typeface="Arial" panose="020B0604020202020204" pitchFamily="34" charset="0"/>
                        </a:rPr>
                        <a:t>Химия, ОБЖ</a:t>
                      </a:r>
                      <a:endParaRPr lang="ru-RU" sz="11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entury Gothic" panose="020B0502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036456" y="5229682"/>
            <a:ext cx="1079554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Обязательное введение ФГОС</a:t>
            </a:r>
          </a:p>
          <a:p>
            <a:endParaRPr lang="ru-RU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Рекомендуемое введение ФГОС </a:t>
            </a:r>
            <a:r>
              <a:rPr lang="ru-RU" b="1" dirty="0" smtClean="0">
                <a:solidFill>
                  <a:srgbClr val="FF000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с согласия родителей (законных представителей)</a:t>
            </a:r>
            <a:endParaRPr lang="en-US" b="1" dirty="0" smtClean="0">
              <a:solidFill>
                <a:srgbClr val="FF000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endParaRPr lang="en-US" b="1" dirty="0" smtClean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Введение </a:t>
            </a:r>
            <a:r>
              <a:rPr lang="ru-RU" b="1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ФГОС по мере готовности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5762997"/>
            <a:ext cx="508227" cy="372850"/>
          </a:xfrm>
          <a:prstGeom prst="rect">
            <a:avLst/>
          </a:prstGeom>
          <a:ln>
            <a:solidFill>
              <a:schemeClr val="accent6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6281584"/>
            <a:ext cx="508227" cy="37285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0002" y="5229682"/>
            <a:ext cx="508227" cy="37285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69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272916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Переход на обновлённые ФГОС в ОО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0000" y="994551"/>
            <a:ext cx="1147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Задачи, которые должна решить управленческая команда ОО: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0000" y="1965906"/>
            <a:ext cx="11472000" cy="4667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1. Обеспечить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готовность педагогов к реализации новых ФГОС общего образования. </a:t>
            </a:r>
            <a:endParaRPr lang="ru-RU" sz="24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. Информировать родителей (законных представителей) 1-х, 5-х классов о введении новых ФГОС общего образования. </a:t>
            </a:r>
            <a:endParaRPr lang="ru-RU" sz="24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3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. Изучить риски и готовность реализации новых ФГОС общего образования со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1-го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класса, с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5-го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класса в образовательной организации. </a:t>
            </a:r>
            <a:endParaRPr lang="ru-RU" sz="24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4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. Работа с родителями (законными представителями) о реализации новых ФГОС общего образования со 2-го класса, с 6-го класса. </a:t>
            </a:r>
            <a:endParaRPr lang="ru-RU" sz="2400" dirty="0" smtClean="0">
              <a:solidFill>
                <a:srgbClr val="0070C0"/>
              </a:solidFill>
              <a:latin typeface="Century Gothic" panose="020B0502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. Разработка ООП НОО и ООП ООО на основе ПООП НОО и ПООП ООО. </a:t>
            </a:r>
          </a:p>
        </p:txBody>
      </p:sp>
    </p:spTree>
    <p:extLst>
      <p:ext uri="{BB962C8B-B14F-4D97-AF65-F5344CB8AC3E}">
        <p14:creationId xmlns:p14="http://schemas.microsoft.com/office/powerpoint/2010/main" val="379998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0000" y="360000"/>
            <a:ext cx="114720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Алгоритм действий по введению ФГОС</a:t>
            </a:r>
            <a:endParaRPr lang="ru-RU" sz="3600" b="1" dirty="0">
              <a:solidFill>
                <a:srgbClr val="0070C0"/>
              </a:solidFill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000" y="1196700"/>
            <a:ext cx="1147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1. Сформировать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рабочую группу по переходу на обновленные ФГОС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60000" y="1876079"/>
            <a:ext cx="54970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2. Провести педагогический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совет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0000" y="3914217"/>
            <a:ext cx="8548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5. Провести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родительские собрания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60000" y="2555458"/>
            <a:ext cx="1142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3. Провести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заседание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методического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совета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0000" y="3234837"/>
            <a:ext cx="1142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4. Провести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заседания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профессиональных объединений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83397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360000"/>
            <a:ext cx="11472000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1. </a:t>
            </a:r>
            <a:r>
              <a:rPr lang="ru-RU" sz="3600" b="1" dirty="0">
                <a:solidFill>
                  <a:srgbClr val="0070C0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Рабочая группа по переходу на обновленные ФГОС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633717" y="1920329"/>
            <a:ext cx="44967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Кого включить в состав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60000" y="2443549"/>
            <a:ext cx="5736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заместителей директора по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УВР, ВР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руководителей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методических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объединений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педагогических работников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72658" y="1920329"/>
            <a:ext cx="24288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Что сделать</a:t>
            </a:r>
            <a:endParaRPr lang="ru-RU" sz="2800" b="1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96000" y="2441153"/>
            <a:ext cx="5736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изучить изменения, которые вносят ФГОС-2021 в работу ОО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составить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дорожную карту </a:t>
            </a:r>
            <a:r>
              <a:rPr lang="ru-RU" sz="2400" dirty="0">
                <a:solidFill>
                  <a:srgbClr val="0070C0"/>
                </a:solidFill>
                <a:latin typeface="Century Gothic" panose="020B0502020202020204" pitchFamily="34" charset="0"/>
              </a:rPr>
              <a:t>по переходу на </a:t>
            </a: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ФГОС-2021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0070C0"/>
                </a:solidFill>
                <a:latin typeface="Century Gothic" panose="020B0502020202020204" pitchFamily="34" charset="0"/>
              </a:rPr>
              <a:t>разработать ЛНА</a:t>
            </a:r>
            <a:endParaRPr lang="ru-RU" sz="2400" dirty="0">
              <a:solidFill>
                <a:srgbClr val="0070C0"/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0000" y="5059650"/>
            <a:ext cx="1147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Century Gothic" panose="020B0502020202020204" pitchFamily="34" charset="0"/>
              </a:rPr>
              <a:t>Можно создать две рабочие группы по уровням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val="376548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859</Words>
  <Application>Microsoft Office PowerPoint</Application>
  <PresentationFormat>Широкоэкранный</PresentationFormat>
  <Paragraphs>138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Сергей</dc:creator>
  <cp:lastModifiedBy>user</cp:lastModifiedBy>
  <cp:revision>35</cp:revision>
  <cp:lastPrinted>2022-03-19T03:11:02Z</cp:lastPrinted>
  <dcterms:created xsi:type="dcterms:W3CDTF">2022-02-25T14:21:26Z</dcterms:created>
  <dcterms:modified xsi:type="dcterms:W3CDTF">2022-03-23T01:13:05Z</dcterms:modified>
</cp:coreProperties>
</file>